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 /><Relationship Id="rId2" Type="http://schemas.openxmlformats.org/package/2006/relationships/metadata/thumbnail" Target="docProps/thumbnail.jpeg" /><Relationship Id="rId1" Type="http://schemas.openxmlformats.org/officeDocument/2006/relationships/officeDocument" Target="ppt/presentation.xml" /><Relationship Id="rId4" Type="http://schemas.openxmlformats.org/officeDocument/2006/relationships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2192000" cy="6858000"/>
  <p:notesSz cx="6858000" cy="9144000"/>
  <p:defaultTextStyle>
    <a:defPPr>
      <a:defRPr lang="es-P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2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slide" Target="slides/slide12.xml" /><Relationship Id="rId18" Type="http://schemas.openxmlformats.org/officeDocument/2006/relationships/slide" Target="slides/slide17.xml" /><Relationship Id="rId3" Type="http://schemas.openxmlformats.org/officeDocument/2006/relationships/slide" Target="slides/slide2.xml" /><Relationship Id="rId21" Type="http://schemas.openxmlformats.org/officeDocument/2006/relationships/viewProps" Target="viewProps.xml" /><Relationship Id="rId7" Type="http://schemas.openxmlformats.org/officeDocument/2006/relationships/slide" Target="slides/slide6.xml" /><Relationship Id="rId12" Type="http://schemas.openxmlformats.org/officeDocument/2006/relationships/slide" Target="slides/slide11.xml" /><Relationship Id="rId17" Type="http://schemas.openxmlformats.org/officeDocument/2006/relationships/slide" Target="slides/slide16.xml" /><Relationship Id="rId2" Type="http://schemas.openxmlformats.org/officeDocument/2006/relationships/slide" Target="slides/slide1.xml" /><Relationship Id="rId16" Type="http://schemas.openxmlformats.org/officeDocument/2006/relationships/slide" Target="slides/slide15.xml" /><Relationship Id="rId20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slide" Target="slides/slide10.xml" /><Relationship Id="rId5" Type="http://schemas.openxmlformats.org/officeDocument/2006/relationships/slide" Target="slides/slide4.xml" /><Relationship Id="rId15" Type="http://schemas.openxmlformats.org/officeDocument/2006/relationships/slide" Target="slides/slide14.xml" /><Relationship Id="rId23" Type="http://schemas.openxmlformats.org/officeDocument/2006/relationships/tableStyles" Target="tableStyles.xml" /><Relationship Id="rId10" Type="http://schemas.openxmlformats.org/officeDocument/2006/relationships/slide" Target="slides/slide9.xml" /><Relationship Id="rId19" Type="http://schemas.openxmlformats.org/officeDocument/2006/relationships/slide" Target="slides/slide18.xml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slide" Target="slides/slide13.xml" /><Relationship Id="rId22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6128C5-D66D-405D-A27A-07F4BAF43A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02E38E9-8AE4-4E67-B609-E751BEFB47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C465ED1-DAF7-4226-B314-B13EA3603C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0D099-37A4-401A-BB42-B19CC6EE1AEE}" type="datetimeFigureOut">
              <a:rPr lang="es-PE" smtClean="0"/>
              <a:t>5/03/2022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B424DAE-2150-4751-8AB5-3CA8BEAF7F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28E71CF-22F2-43D9-9742-0AF799BB44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C5DAB-4D6D-4A22-AABB-2046634882D4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7880956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99566F-312B-4CAB-8686-C2D0140C9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AAEBFB43-F3D8-41B9-A143-D44403674A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5A96A92-92CA-4F78-8905-0A4CDA5803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0D099-37A4-401A-BB42-B19CC6EE1AEE}" type="datetimeFigureOut">
              <a:rPr lang="es-PE" smtClean="0"/>
              <a:t>5/03/2022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EFFA29D-3401-4F51-9F82-CB7FAD0CBF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5D8A034-E81F-4346-8D58-26E87EF63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C5DAB-4D6D-4A22-AABB-2046634882D4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6496472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D4E3E5E6-DDD6-40D9-97BD-35BAB1AE35B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71908222-85DB-48D8-9AE5-944F66BBA9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FE12501-0F60-417E-8526-E11489ECEF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0D099-37A4-401A-BB42-B19CC6EE1AEE}" type="datetimeFigureOut">
              <a:rPr lang="es-PE" smtClean="0"/>
              <a:t>5/03/2022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239E973-FC76-41F6-A487-80725F9419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E3E780E-A869-4EE9-A607-C829145E66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C5DAB-4D6D-4A22-AABB-2046634882D4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7741101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BD4997-58C0-4FF0-98BA-7140A3DB5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C019262-AE39-41CF-89A4-209F6E39D6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29F7331-D0C2-416E-BDB5-8938BA6834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0D099-37A4-401A-BB42-B19CC6EE1AEE}" type="datetimeFigureOut">
              <a:rPr lang="es-PE" smtClean="0"/>
              <a:t>5/03/2022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172339F-88E3-4312-B00A-CFFD5611B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44AF474-C743-42B8-87F6-49F7D39042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C5DAB-4D6D-4A22-AABB-2046634882D4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7918025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9957DB-3960-4336-ADFD-8D83637B01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45C76AE-5E1D-4571-9A45-F7B965E173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23797B4-A508-471D-BC40-DFAB85ED56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0D099-37A4-401A-BB42-B19CC6EE1AEE}" type="datetimeFigureOut">
              <a:rPr lang="es-PE" smtClean="0"/>
              <a:t>5/03/2022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7C21934-03A1-4965-8B38-ED55A58561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A2BC708-73A5-4C80-BBA1-AD7205E4E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C5DAB-4D6D-4A22-AABB-2046634882D4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4461660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E26CA8C-9F10-4C65-B914-82F5F60673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293DCA8-4D81-4458-A6B9-0CA3CEC0D7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F1ECD1DA-B8D9-4324-A48C-4B54BEF052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BCC272F-6034-4F29-8908-AFB5762EEC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0D099-37A4-401A-BB42-B19CC6EE1AEE}" type="datetimeFigureOut">
              <a:rPr lang="es-PE" smtClean="0"/>
              <a:t>5/03/2022</a:t>
            </a:fld>
            <a:endParaRPr lang="es-PE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7085332-EDB6-4B22-9238-DB2E0CAE4D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7291E68-DD8C-4CDA-AB36-C234ACC7D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C5DAB-4D6D-4A22-AABB-2046634882D4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3124779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BB3259B-2F3A-46EA-9C0F-5A078E6145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EE66DB4-99B1-4DDA-A51E-3036D23096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E05C8A44-BB63-4D54-A165-7668AC77CA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780E4554-EA83-48BF-9769-13C322087C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A2D5F17B-AE5B-4CE0-920E-5AE03FBFCA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0742DABC-3739-4BED-A1E8-38240D910C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0D099-37A4-401A-BB42-B19CC6EE1AEE}" type="datetimeFigureOut">
              <a:rPr lang="es-PE" smtClean="0"/>
              <a:t>5/03/2022</a:t>
            </a:fld>
            <a:endParaRPr lang="es-PE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AF4621F5-3501-4ECF-A44A-6E3DCBC34C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E565118A-7E24-4243-80E0-67B7FB8D7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C5DAB-4D6D-4A22-AABB-2046634882D4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505787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80673A4-EA4F-4788-AE48-E3D962DA5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6F5EA187-EC8B-4875-B61A-C78DC6BD91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0D099-37A4-401A-BB42-B19CC6EE1AEE}" type="datetimeFigureOut">
              <a:rPr lang="es-PE" smtClean="0"/>
              <a:t>5/03/2022</a:t>
            </a:fld>
            <a:endParaRPr lang="es-PE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C6F4947E-B59F-4E72-8F9A-B25B73B76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9A71A34E-55F5-46A0-908A-9B164FC24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C5DAB-4D6D-4A22-AABB-2046634882D4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0594298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F5692759-E0C8-4F7F-A99C-802034ED29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0D099-37A4-401A-BB42-B19CC6EE1AEE}" type="datetimeFigureOut">
              <a:rPr lang="es-PE" smtClean="0"/>
              <a:t>5/03/2022</a:t>
            </a:fld>
            <a:endParaRPr lang="es-PE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DF44FB2C-70E2-435F-8916-A3ADB1372E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0CAA18F-64DD-4503-A0D1-97C15E4CF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C5DAB-4D6D-4A22-AABB-2046634882D4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0884243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A30D092-7174-42C0-A647-9D241DCC20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0F850BF-CA9C-4929-B54F-B54D9088D4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50A9F08-B41E-409B-A0F6-7982D847F3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0BEB754-F276-4F09-AB34-F99A84AEF3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0D099-37A4-401A-BB42-B19CC6EE1AEE}" type="datetimeFigureOut">
              <a:rPr lang="es-PE" smtClean="0"/>
              <a:t>5/03/2022</a:t>
            </a:fld>
            <a:endParaRPr lang="es-PE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0D918BE-6F3C-4C9C-A13A-B8215EED55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CE2F940-B7E2-42D7-BD42-C87E8D2F3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C5DAB-4D6D-4A22-AABB-2046634882D4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9877114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0DDACB-F8AF-4B0A-A216-AEB395FCAE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25F8D98F-AD42-4419-BD93-FFCC8A222EE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PE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1BA92FA-F873-40EA-98FF-DA7B0CB077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7D60BC6-7036-4B5E-BFB7-283BC20909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0D099-37A4-401A-BB42-B19CC6EE1AEE}" type="datetimeFigureOut">
              <a:rPr lang="es-PE" smtClean="0"/>
              <a:t>5/03/2022</a:t>
            </a:fld>
            <a:endParaRPr lang="es-PE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17CB154-1D55-43E8-B6FA-3631E52A5F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2B5710D-9412-474D-A8C1-AC2554ED7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C5DAB-4D6D-4A22-AABB-2046634882D4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7242157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F364101B-774B-4065-B81E-D2F1612A01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B67D1EF-2704-4DEA-B055-43A288B8A1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BC041A3-3095-4067-9297-4CB2AA204B0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50D099-37A4-401A-BB42-B19CC6EE1AEE}" type="datetimeFigureOut">
              <a:rPr lang="es-PE" smtClean="0"/>
              <a:t>5/03/2022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9599A45-93FB-47E5-B9D4-E8D4F4E007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BF79C77-0755-4F35-BC41-13317369BE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7C5DAB-4D6D-4A22-AABB-2046634882D4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431106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P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 /><Relationship Id="rId1" Type="http://schemas.openxmlformats.org/officeDocument/2006/relationships/slideLayout" Target="../slideLayouts/slideLayout1.xml" 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6.wdp" /><Relationship Id="rId2" Type="http://schemas.openxmlformats.org/officeDocument/2006/relationships/image" Target="../media/image10.png" /><Relationship Id="rId1" Type="http://schemas.openxmlformats.org/officeDocument/2006/relationships/slideLayout" Target="../slideLayouts/slideLayout2.xml" /><Relationship Id="rId6" Type="http://schemas.openxmlformats.org/officeDocument/2006/relationships/image" Target="../media/image1.png" /><Relationship Id="rId5" Type="http://schemas.microsoft.com/office/2007/relationships/hdphoto" Target="../media/hdphoto7.wdp" /><Relationship Id="rId4" Type="http://schemas.openxmlformats.org/officeDocument/2006/relationships/image" Target="../media/image11.png" 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8.wdp" /><Relationship Id="rId2" Type="http://schemas.openxmlformats.org/officeDocument/2006/relationships/image" Target="../media/image12.png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1.png" 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 /><Relationship Id="rId2" Type="http://schemas.openxmlformats.org/officeDocument/2006/relationships/image" Target="../media/image13.png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1.png" 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 /><Relationship Id="rId1" Type="http://schemas.openxmlformats.org/officeDocument/2006/relationships/slideLayout" Target="../slideLayouts/slideLayout2.xml" 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9.wdp" /><Relationship Id="rId2" Type="http://schemas.openxmlformats.org/officeDocument/2006/relationships/image" Target="../media/image15.png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1.png" 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 /><Relationship Id="rId1" Type="http://schemas.openxmlformats.org/officeDocument/2006/relationships/slideLayout" Target="../slideLayouts/slideLayout2.xml" 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0.wdp" /><Relationship Id="rId2" Type="http://schemas.openxmlformats.org/officeDocument/2006/relationships/image" Target="../media/image16.png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1.png" 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1.wdp" /><Relationship Id="rId2" Type="http://schemas.openxmlformats.org/officeDocument/2006/relationships/image" Target="../media/image17.png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1.png" 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 /><Relationship Id="rId1" Type="http://schemas.openxmlformats.org/officeDocument/2006/relationships/slideLayout" Target="../slideLayouts/slideLayout2.xml" 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image" Target="../media/image2.png" /><Relationship Id="rId1" Type="http://schemas.openxmlformats.org/officeDocument/2006/relationships/slideLayout" Target="../slideLayouts/slideLayout2.xml" 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 /><Relationship Id="rId2" Type="http://schemas.openxmlformats.org/officeDocument/2006/relationships/image" Target="../media/image3.png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1.png" 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 /><Relationship Id="rId1" Type="http://schemas.openxmlformats.org/officeDocument/2006/relationships/slideLayout" Target="../slideLayouts/slideLayout2.xml" 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 /><Relationship Id="rId2" Type="http://schemas.openxmlformats.org/officeDocument/2006/relationships/image" Target="../media/image4.png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1.png" 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3.wdp" /><Relationship Id="rId2" Type="http://schemas.openxmlformats.org/officeDocument/2006/relationships/image" Target="../media/image5.png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1.png" 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 /><Relationship Id="rId2" Type="http://schemas.openxmlformats.org/officeDocument/2006/relationships/image" Target="../media/image6.png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1.png" 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4.wdp" /><Relationship Id="rId2" Type="http://schemas.openxmlformats.org/officeDocument/2006/relationships/image" Target="../media/image8.png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1.png" 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5.wdp" /><Relationship Id="rId2" Type="http://schemas.openxmlformats.org/officeDocument/2006/relationships/image" Target="../media/image9.png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1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ángulo isósceles 4">
            <a:extLst>
              <a:ext uri="{FF2B5EF4-FFF2-40B4-BE49-F238E27FC236}">
                <a16:creationId xmlns:a16="http://schemas.microsoft.com/office/drawing/2014/main" id="{E2F6189F-2B0E-4884-B60C-2DE3EB71912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triangle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D796D5D2-80BE-43C8-A4A1-AAC52F4995D2}"/>
              </a:ext>
            </a:extLst>
          </p:cNvPr>
          <p:cNvSpPr/>
          <p:nvPr/>
        </p:nvSpPr>
        <p:spPr>
          <a:xfrm>
            <a:off x="2389831" y="3244334"/>
            <a:ext cx="7412350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" sz="6000" b="1" dirty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chemeClr val="accent5"/>
                </a:solidFill>
                <a:latin typeface="Gill Sans MT" panose="020B0502020104020203" pitchFamily="34" charset="0"/>
              </a:rPr>
              <a:t>ODONTOGÉNESIS</a:t>
            </a:r>
            <a:endParaRPr lang="es-PE" sz="6000" b="1" dirty="0">
              <a:ln w="12700" cmpd="sng">
                <a:solidFill>
                  <a:schemeClr val="accent4"/>
                </a:solidFill>
                <a:prstDash val="solid"/>
              </a:ln>
              <a:solidFill>
                <a:schemeClr val="accent5"/>
              </a:solidFill>
              <a:latin typeface="Gill Sans MT" panose="020B0502020104020203" pitchFamily="34" charset="0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FBE9221E-4BF4-418F-BDE4-B72A320FAB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4904" y="-1"/>
            <a:ext cx="1702755" cy="1702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453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DA40F017-4AFA-4D67-A8F1-D66FEF09523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6081" t="16103" r="30487" b="12883"/>
          <a:stretch/>
        </p:blipFill>
        <p:spPr>
          <a:xfrm>
            <a:off x="789395" y="1896429"/>
            <a:ext cx="4047648" cy="4239327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B0F3CF69-4704-4551-9592-EF698213E8DE}"/>
              </a:ext>
            </a:extLst>
          </p:cNvPr>
          <p:cNvSpPr/>
          <p:nvPr/>
        </p:nvSpPr>
        <p:spPr>
          <a:xfrm>
            <a:off x="2" y="251791"/>
            <a:ext cx="3133248" cy="70788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3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Modern Love Caps" panose="04070805081001020A01" pitchFamily="82" charset="0"/>
              </a:rPr>
              <a:t>CAMPANA TARDÍA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25178EA-A666-4A49-BD01-337353B8F44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50000" t="27642" r="10109" b="25592"/>
          <a:stretch/>
        </p:blipFill>
        <p:spPr>
          <a:xfrm>
            <a:off x="6539057" y="1441858"/>
            <a:ext cx="4863548" cy="3205658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E534D886-25C3-485B-A726-804A8DC6D2C3}"/>
              </a:ext>
            </a:extLst>
          </p:cNvPr>
          <p:cNvSpPr/>
          <p:nvPr/>
        </p:nvSpPr>
        <p:spPr>
          <a:xfrm>
            <a:off x="7262190" y="4479235"/>
            <a:ext cx="3525079" cy="821635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E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LA PREDENTINA INDUCE LA DIFERENCIACIÓN FINAL DE LAS CÉLULAS DEL EPITELIO INTERNO EN AMELOBLASTOS</a:t>
            </a:r>
            <a:endParaRPr lang="es-PE" sz="1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75B47CE3-2378-4B3D-84EE-FFE819DD6B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4904" y="-1"/>
            <a:ext cx="1702755" cy="1702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6308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6CD6F805-3498-453B-AF3F-65463F56AD9A}"/>
              </a:ext>
            </a:extLst>
          </p:cNvPr>
          <p:cNvSpPr/>
          <p:nvPr/>
        </p:nvSpPr>
        <p:spPr>
          <a:xfrm>
            <a:off x="1" y="251791"/>
            <a:ext cx="3750364" cy="70788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3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Modern Love Caps" panose="04070805081001020A01" pitchFamily="82" charset="0"/>
              </a:rPr>
              <a:t>CORONA O APOSICIÓN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F8D693AA-6F50-466F-879A-D6745119C95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21849" t="13976" r="20434" b="7806"/>
          <a:stretch/>
        </p:blipFill>
        <p:spPr>
          <a:xfrm>
            <a:off x="5569403" y="1828800"/>
            <a:ext cx="6052753" cy="4611758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A23791A4-9F4B-49E1-B550-F8A2E206E8A2}"/>
              </a:ext>
            </a:extLst>
          </p:cNvPr>
          <p:cNvSpPr/>
          <p:nvPr/>
        </p:nvSpPr>
        <p:spPr>
          <a:xfrm>
            <a:off x="569844" y="1828801"/>
            <a:ext cx="3008243" cy="60960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E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 PARTIR DE LA DÉCIMA NOVENA SEMANA DE VIU</a:t>
            </a:r>
            <a:endParaRPr lang="es-PE" sz="1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5B10C089-C38A-44D4-B0C7-33E48887071B}"/>
              </a:ext>
            </a:extLst>
          </p:cNvPr>
          <p:cNvSpPr/>
          <p:nvPr/>
        </p:nvSpPr>
        <p:spPr>
          <a:xfrm>
            <a:off x="569843" y="2664796"/>
            <a:ext cx="3008243" cy="60960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E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FORMACIÓN DE ESMALTE Y DENTINA</a:t>
            </a:r>
            <a:endParaRPr lang="es-PE" sz="1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BB08AE31-8163-4CB8-8207-7E824816DC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4904" y="-1"/>
            <a:ext cx="1702755" cy="1702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6397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B29BBF3D-E8CE-465F-ADE1-8C9B54BA2DA4}"/>
              </a:ext>
            </a:extLst>
          </p:cNvPr>
          <p:cNvSpPr/>
          <p:nvPr/>
        </p:nvSpPr>
        <p:spPr>
          <a:xfrm>
            <a:off x="1" y="251791"/>
            <a:ext cx="3750364" cy="70788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3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Modern Love Caps" panose="04070805081001020A01" pitchFamily="82" charset="0"/>
              </a:rPr>
              <a:t>CORONA O APOSICIÓN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87CE60EF-0723-4C75-9B1E-5BD3451E762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biLevel thresh="75000"/>
          </a:blip>
          <a:srcRect l="27609" t="18922" r="24892" b="12059"/>
          <a:stretch/>
        </p:blipFill>
        <p:spPr>
          <a:xfrm>
            <a:off x="477078" y="1537253"/>
            <a:ext cx="4797287" cy="4731026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3AA4ED8C-1281-420A-8A63-F02A1F78D04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017" t="15824" r="19149" b="15174"/>
          <a:stretch/>
        </p:blipFill>
        <p:spPr>
          <a:xfrm>
            <a:off x="5989982" y="1537253"/>
            <a:ext cx="5208105" cy="4731026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9DA1CE59-B1C2-4E0B-ADD5-8E7ECD9A32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4904" y="-1"/>
            <a:ext cx="1702755" cy="1702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2612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9A2B221B-91D6-426E-84AB-90D6FECA0281}"/>
              </a:ext>
            </a:extLst>
          </p:cNvPr>
          <p:cNvSpPr/>
          <p:nvPr/>
        </p:nvSpPr>
        <p:spPr>
          <a:xfrm>
            <a:off x="1" y="251791"/>
            <a:ext cx="4041912" cy="70788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3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Modern Love Caps" panose="04070805081001020A01" pitchFamily="82" charset="0"/>
              </a:rPr>
              <a:t>FORMACIÓN DE LA RAÍZ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C83DC915-EBBE-4291-A73B-0B3F9918F4CF}"/>
              </a:ext>
            </a:extLst>
          </p:cNvPr>
          <p:cNvSpPr/>
          <p:nvPr/>
        </p:nvSpPr>
        <p:spPr>
          <a:xfrm>
            <a:off x="3843131" y="2554358"/>
            <a:ext cx="3564834" cy="874642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E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 INICIA CUANDO TERMINA LA FORMACIÓN DE LA CORONA</a:t>
            </a:r>
            <a:endParaRPr lang="es-PE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03B03B1-8C0B-4FE0-B8E7-E56C2A6014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4904" y="-1"/>
            <a:ext cx="1702755" cy="1702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718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5B896B4B-F3FF-4F7A-B317-3B244D4B4E78}"/>
              </a:ext>
            </a:extLst>
          </p:cNvPr>
          <p:cNvSpPr/>
          <p:nvPr/>
        </p:nvSpPr>
        <p:spPr>
          <a:xfrm>
            <a:off x="1" y="251791"/>
            <a:ext cx="6361042" cy="70788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3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Modern Love Caps" panose="04070805081001020A01" pitchFamily="82" charset="0"/>
              </a:rPr>
              <a:t>FORMACIÓN DE LA VAINA DE HERTWIG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71E5CFDA-459C-488B-8206-8F4AF91C627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13369" t="26849" r="16196" b="12445"/>
          <a:stretch/>
        </p:blipFill>
        <p:spPr>
          <a:xfrm>
            <a:off x="1113182" y="1727202"/>
            <a:ext cx="9644878" cy="4673598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3358D857-2790-4A58-BE9A-FD05CD333D01}"/>
              </a:ext>
            </a:extLst>
          </p:cNvPr>
          <p:cNvSpPr/>
          <p:nvPr/>
        </p:nvSpPr>
        <p:spPr>
          <a:xfrm>
            <a:off x="159027" y="1176131"/>
            <a:ext cx="3127512" cy="334617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E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 DERIVA DEL ASA CERVICAL</a:t>
            </a:r>
            <a:endParaRPr lang="es-PE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C143C3C-7186-41A8-9C54-0FF595C307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4904" y="-1"/>
            <a:ext cx="1702755" cy="1702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7595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9102927B-C51C-4770-9AB5-C23633682926}"/>
              </a:ext>
            </a:extLst>
          </p:cNvPr>
          <p:cNvSpPr/>
          <p:nvPr/>
        </p:nvSpPr>
        <p:spPr>
          <a:xfrm>
            <a:off x="1" y="251791"/>
            <a:ext cx="3313042" cy="70788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3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Modern Love Caps" panose="04070805081001020A01" pitchFamily="82" charset="0"/>
              </a:rPr>
              <a:t>VAINA DE HERTWIG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72C658B8-185D-40B2-BD2F-17118743F7C5}"/>
              </a:ext>
            </a:extLst>
          </p:cNvPr>
          <p:cNvSpPr/>
          <p:nvPr/>
        </p:nvSpPr>
        <p:spPr>
          <a:xfrm>
            <a:off x="4293705" y="1828801"/>
            <a:ext cx="3008243" cy="60960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E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TIENE UNA FUNCIÓN MODELADORA EN LA FORMACIÓN DE LA RAÍZ</a:t>
            </a:r>
            <a:endParaRPr lang="es-PE" sz="1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695BCCC3-F3A5-41EA-AEE5-B28F259D6570}"/>
              </a:ext>
            </a:extLst>
          </p:cNvPr>
          <p:cNvSpPr/>
          <p:nvPr/>
        </p:nvSpPr>
        <p:spPr>
          <a:xfrm>
            <a:off x="4293705" y="2819400"/>
            <a:ext cx="3008243" cy="60960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E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DETERMINARÁ EL LÍMITE CEMENTO DENTINARIO</a:t>
            </a:r>
            <a:endParaRPr lang="es-PE" sz="1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84C90808-B2CE-4036-9754-D11902AEBB0B}"/>
              </a:ext>
            </a:extLst>
          </p:cNvPr>
          <p:cNvSpPr/>
          <p:nvPr/>
        </p:nvSpPr>
        <p:spPr>
          <a:xfrm>
            <a:off x="4293704" y="3760304"/>
            <a:ext cx="3008243" cy="718931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E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UNA VEZ QUE TERMINA SU FUNCIÓN SUS REMANENTES RECIBEN EN NOMBRE DE RESTOS DE MALASSEZ</a:t>
            </a:r>
            <a:endParaRPr lang="es-PE" sz="1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BD4B11A9-A286-41E5-9906-ACD4A125DB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4904" y="-1"/>
            <a:ext cx="1702755" cy="1702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7146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DC25EFE1-FAB5-46CE-BB78-FE2B9EDBA27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43913" t="27236" r="45326" b="23078"/>
          <a:stretch/>
        </p:blipFill>
        <p:spPr>
          <a:xfrm>
            <a:off x="4936435" y="1417982"/>
            <a:ext cx="1924556" cy="4996069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97852951-37F1-4D86-AFB5-4BBD153539C4}"/>
              </a:ext>
            </a:extLst>
          </p:cNvPr>
          <p:cNvSpPr/>
          <p:nvPr/>
        </p:nvSpPr>
        <p:spPr>
          <a:xfrm>
            <a:off x="1" y="251791"/>
            <a:ext cx="4041912" cy="70788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3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Modern Love Caps" panose="04070805081001020A01" pitchFamily="82" charset="0"/>
              </a:rPr>
              <a:t>FORMACIÓN DE LA RAÍZ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EAC1520-92D5-4987-A0AC-E773ADB554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4904" y="-1"/>
            <a:ext cx="1702755" cy="1702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156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697B2858-F3E3-4F0A-BA2E-8BF33493234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21739" t="28396" r="26304" b="25591"/>
          <a:stretch/>
        </p:blipFill>
        <p:spPr>
          <a:xfrm>
            <a:off x="2650434" y="1948070"/>
            <a:ext cx="7825021" cy="3896139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BE0BC238-30B1-4790-9E4D-0775AB7BE94B}"/>
              </a:ext>
            </a:extLst>
          </p:cNvPr>
          <p:cNvSpPr/>
          <p:nvPr/>
        </p:nvSpPr>
        <p:spPr>
          <a:xfrm>
            <a:off x="1" y="251791"/>
            <a:ext cx="4041912" cy="70788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3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Modern Love Caps" panose="04070805081001020A01" pitchFamily="82" charset="0"/>
              </a:rPr>
              <a:t>DIAFRAGMA EPITELIAL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F29C8E4-1D3E-4E87-8859-8E8A399A26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4904" y="-1"/>
            <a:ext cx="1702755" cy="1702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6016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49355885-DE84-4100-AF6D-8CE183B31A6B}"/>
              </a:ext>
            </a:extLst>
          </p:cNvPr>
          <p:cNvSpPr/>
          <p:nvPr/>
        </p:nvSpPr>
        <p:spPr>
          <a:xfrm>
            <a:off x="1" y="251791"/>
            <a:ext cx="8044070" cy="70788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3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Modern Love Caps" panose="04070805081001020A01" pitchFamily="82" charset="0"/>
              </a:rPr>
              <a:t>PROCESOS BIOLÓGICOS EN LA ODONTOGÉNESIS</a:t>
            </a:r>
          </a:p>
        </p:txBody>
      </p:sp>
      <p:sp>
        <p:nvSpPr>
          <p:cNvPr id="3" name="Flecha: a la derecha 2">
            <a:extLst>
              <a:ext uri="{FF2B5EF4-FFF2-40B4-BE49-F238E27FC236}">
                <a16:creationId xmlns:a16="http://schemas.microsoft.com/office/drawing/2014/main" id="{1B4AEB8E-0795-4C08-86EA-D95F8B1F9E54}"/>
              </a:ext>
            </a:extLst>
          </p:cNvPr>
          <p:cNvSpPr/>
          <p:nvPr/>
        </p:nvSpPr>
        <p:spPr>
          <a:xfrm>
            <a:off x="795130" y="1881809"/>
            <a:ext cx="543340" cy="484632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4" name="Flecha: a la derecha 3">
            <a:extLst>
              <a:ext uri="{FF2B5EF4-FFF2-40B4-BE49-F238E27FC236}">
                <a16:creationId xmlns:a16="http://schemas.microsoft.com/office/drawing/2014/main" id="{9A029A1D-A5B9-4639-8A14-226E2F2A0F6C}"/>
              </a:ext>
            </a:extLst>
          </p:cNvPr>
          <p:cNvSpPr/>
          <p:nvPr/>
        </p:nvSpPr>
        <p:spPr>
          <a:xfrm>
            <a:off x="785190" y="2515064"/>
            <a:ext cx="543340" cy="484632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6" name="Flecha: a la derecha 5">
            <a:extLst>
              <a:ext uri="{FF2B5EF4-FFF2-40B4-BE49-F238E27FC236}">
                <a16:creationId xmlns:a16="http://schemas.microsoft.com/office/drawing/2014/main" id="{EAE6B0A4-F691-4E31-A0E1-EAB7BB82E975}"/>
              </a:ext>
            </a:extLst>
          </p:cNvPr>
          <p:cNvSpPr/>
          <p:nvPr/>
        </p:nvSpPr>
        <p:spPr>
          <a:xfrm>
            <a:off x="808381" y="4438663"/>
            <a:ext cx="543340" cy="484632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7" name="Flecha: a la derecha 6">
            <a:extLst>
              <a:ext uri="{FF2B5EF4-FFF2-40B4-BE49-F238E27FC236}">
                <a16:creationId xmlns:a16="http://schemas.microsoft.com/office/drawing/2014/main" id="{85360DBB-ACB0-447A-91FB-3D6339F71993}"/>
              </a:ext>
            </a:extLst>
          </p:cNvPr>
          <p:cNvSpPr/>
          <p:nvPr/>
        </p:nvSpPr>
        <p:spPr>
          <a:xfrm>
            <a:off x="785190" y="3808257"/>
            <a:ext cx="543340" cy="484632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8" name="Flecha: a la derecha 7">
            <a:extLst>
              <a:ext uri="{FF2B5EF4-FFF2-40B4-BE49-F238E27FC236}">
                <a16:creationId xmlns:a16="http://schemas.microsoft.com/office/drawing/2014/main" id="{D57B12A5-8B98-4AD4-BF90-86D8898A56FC}"/>
              </a:ext>
            </a:extLst>
          </p:cNvPr>
          <p:cNvSpPr/>
          <p:nvPr/>
        </p:nvSpPr>
        <p:spPr>
          <a:xfrm>
            <a:off x="808381" y="3148319"/>
            <a:ext cx="543340" cy="484632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0206540E-C83F-4FAE-AC76-C3B2CF360463}"/>
              </a:ext>
            </a:extLst>
          </p:cNvPr>
          <p:cNvSpPr/>
          <p:nvPr/>
        </p:nvSpPr>
        <p:spPr>
          <a:xfrm>
            <a:off x="1449428" y="1881809"/>
            <a:ext cx="1633396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s-ES" sz="2400" b="1" dirty="0">
                <a:ln/>
                <a:solidFill>
                  <a:schemeClr val="accent2"/>
                </a:solidFill>
              </a:rPr>
              <a:t>INICIACIÓN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FBBF48CC-0993-40C8-A30C-D32C7C9496A3}"/>
              </a:ext>
            </a:extLst>
          </p:cNvPr>
          <p:cNvSpPr/>
          <p:nvPr/>
        </p:nvSpPr>
        <p:spPr>
          <a:xfrm>
            <a:off x="1449428" y="2498275"/>
            <a:ext cx="2241126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s-ES" sz="2400" b="1" dirty="0">
                <a:ln/>
                <a:solidFill>
                  <a:schemeClr val="accent2"/>
                </a:solidFill>
              </a:rPr>
              <a:t>PROLIFERACIÓN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5B504E2D-7FDF-42D2-8FEF-81250EB25A6C}"/>
              </a:ext>
            </a:extLst>
          </p:cNvPr>
          <p:cNvSpPr/>
          <p:nvPr/>
        </p:nvSpPr>
        <p:spPr>
          <a:xfrm>
            <a:off x="1449428" y="3198167"/>
            <a:ext cx="3132140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s-ES" sz="2400" b="1" dirty="0">
                <a:ln/>
                <a:solidFill>
                  <a:schemeClr val="accent2"/>
                </a:solidFill>
              </a:rPr>
              <a:t>HISTODIFERENCIACIÓN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BA3489A2-B067-4C0F-BF53-726D47431BA0}"/>
              </a:ext>
            </a:extLst>
          </p:cNvPr>
          <p:cNvSpPr/>
          <p:nvPr/>
        </p:nvSpPr>
        <p:spPr>
          <a:xfrm>
            <a:off x="1457058" y="3882072"/>
            <a:ext cx="1625766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s-ES" sz="2400" b="1" dirty="0">
                <a:ln/>
                <a:solidFill>
                  <a:schemeClr val="accent2"/>
                </a:solidFill>
              </a:rPr>
              <a:t>APOSICIÓN</a:t>
            </a: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94D3412F-51B4-432B-8188-C09A693572FE}"/>
              </a:ext>
            </a:extLst>
          </p:cNvPr>
          <p:cNvSpPr/>
          <p:nvPr/>
        </p:nvSpPr>
        <p:spPr>
          <a:xfrm>
            <a:off x="1470314" y="4514527"/>
            <a:ext cx="2442400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s-ES" sz="2400" b="1" dirty="0">
                <a:ln/>
                <a:solidFill>
                  <a:schemeClr val="accent2"/>
                </a:solidFill>
              </a:rPr>
              <a:t>MINERALIZACIÓN</a:t>
            </a: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7906192E-BE03-40C2-8B0F-1A64F13477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4904" y="-1"/>
            <a:ext cx="1702755" cy="1702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9220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E493CBE0-0057-458E-B17B-06A723993EF1}"/>
              </a:ext>
            </a:extLst>
          </p:cNvPr>
          <p:cNvSpPr/>
          <p:nvPr/>
        </p:nvSpPr>
        <p:spPr>
          <a:xfrm>
            <a:off x="1" y="251791"/>
            <a:ext cx="5261112" cy="70788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3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Modern Love Caps" panose="04070805081001020A01" pitchFamily="82" charset="0"/>
              </a:rPr>
              <a:t>Aparición del listón primitivo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8281FC27-D6A5-4A33-A5D6-FD5CE00816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151" t="21119" r="19278" b="9098"/>
          <a:stretch/>
        </p:blipFill>
        <p:spPr>
          <a:xfrm>
            <a:off x="2418522" y="1616766"/>
            <a:ext cx="7354956" cy="4611756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2B8A13A3-2860-47FC-9E61-50D4957F46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4904" y="-1"/>
            <a:ext cx="1702755" cy="1702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9016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EF112E6C-2C81-4554-BDC8-89132216E70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12065" t="24723" r="12065" b="12638"/>
          <a:stretch/>
        </p:blipFill>
        <p:spPr>
          <a:xfrm>
            <a:off x="1152938" y="1696278"/>
            <a:ext cx="9250019" cy="4293705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2A707A89-FF43-49ED-9603-372631893C58}"/>
              </a:ext>
            </a:extLst>
          </p:cNvPr>
          <p:cNvSpPr/>
          <p:nvPr/>
        </p:nvSpPr>
        <p:spPr>
          <a:xfrm>
            <a:off x="0" y="251791"/>
            <a:ext cx="6467061" cy="70788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3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Modern Love Caps" panose="04070805081001020A01" pitchFamily="82" charset="0"/>
              </a:rPr>
              <a:t>LÁMINA VESTIBULAR – LÁMINA DENTAL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9B178580-5C4D-4A38-AFB7-2D6FD4DC42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4904" y="-1"/>
            <a:ext cx="1702755" cy="1702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6278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echa: a la derecha 1">
            <a:extLst>
              <a:ext uri="{FF2B5EF4-FFF2-40B4-BE49-F238E27FC236}">
                <a16:creationId xmlns:a16="http://schemas.microsoft.com/office/drawing/2014/main" id="{6C8445C4-C6DD-488F-80DD-F9FEEB9842CA}"/>
              </a:ext>
            </a:extLst>
          </p:cNvPr>
          <p:cNvSpPr/>
          <p:nvPr/>
        </p:nvSpPr>
        <p:spPr>
          <a:xfrm>
            <a:off x="795130" y="1881809"/>
            <a:ext cx="543340" cy="484632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3" name="Flecha: a la derecha 2">
            <a:extLst>
              <a:ext uri="{FF2B5EF4-FFF2-40B4-BE49-F238E27FC236}">
                <a16:creationId xmlns:a16="http://schemas.microsoft.com/office/drawing/2014/main" id="{982F0EDE-BF37-4ABA-BFDF-ABC635417DDF}"/>
              </a:ext>
            </a:extLst>
          </p:cNvPr>
          <p:cNvSpPr/>
          <p:nvPr/>
        </p:nvSpPr>
        <p:spPr>
          <a:xfrm>
            <a:off x="795130" y="2608757"/>
            <a:ext cx="543340" cy="484632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4" name="Flecha: a la derecha 3">
            <a:extLst>
              <a:ext uri="{FF2B5EF4-FFF2-40B4-BE49-F238E27FC236}">
                <a16:creationId xmlns:a16="http://schemas.microsoft.com/office/drawing/2014/main" id="{D0D8C048-A587-4487-8FC4-1A7CB16A3829}"/>
              </a:ext>
            </a:extLst>
          </p:cNvPr>
          <p:cNvSpPr/>
          <p:nvPr/>
        </p:nvSpPr>
        <p:spPr>
          <a:xfrm>
            <a:off x="795130" y="4056094"/>
            <a:ext cx="543340" cy="484632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5" name="Flecha: a la derecha 4">
            <a:extLst>
              <a:ext uri="{FF2B5EF4-FFF2-40B4-BE49-F238E27FC236}">
                <a16:creationId xmlns:a16="http://schemas.microsoft.com/office/drawing/2014/main" id="{D28D484C-180A-4CB0-BDC8-0D40AC5CDA4B}"/>
              </a:ext>
            </a:extLst>
          </p:cNvPr>
          <p:cNvSpPr/>
          <p:nvPr/>
        </p:nvSpPr>
        <p:spPr>
          <a:xfrm>
            <a:off x="795130" y="4783108"/>
            <a:ext cx="543340" cy="484632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6" name="Flecha: a la derecha 5">
            <a:extLst>
              <a:ext uri="{FF2B5EF4-FFF2-40B4-BE49-F238E27FC236}">
                <a16:creationId xmlns:a16="http://schemas.microsoft.com/office/drawing/2014/main" id="{D4ED88C5-DDB3-4EF2-B3DC-A2D7F38E8DC8}"/>
              </a:ext>
            </a:extLst>
          </p:cNvPr>
          <p:cNvSpPr/>
          <p:nvPr/>
        </p:nvSpPr>
        <p:spPr>
          <a:xfrm>
            <a:off x="795130" y="3329080"/>
            <a:ext cx="543340" cy="484632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7" name="Flecha: a la derecha 6">
            <a:extLst>
              <a:ext uri="{FF2B5EF4-FFF2-40B4-BE49-F238E27FC236}">
                <a16:creationId xmlns:a16="http://schemas.microsoft.com/office/drawing/2014/main" id="{6048C3CA-4450-48E7-A5AD-57C29E435B9E}"/>
              </a:ext>
            </a:extLst>
          </p:cNvPr>
          <p:cNvSpPr/>
          <p:nvPr/>
        </p:nvSpPr>
        <p:spPr>
          <a:xfrm>
            <a:off x="795130" y="5530862"/>
            <a:ext cx="543340" cy="484632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83BB0CAE-87FA-4D40-9CEF-7B7940A24734}"/>
              </a:ext>
            </a:extLst>
          </p:cNvPr>
          <p:cNvSpPr/>
          <p:nvPr/>
        </p:nvSpPr>
        <p:spPr>
          <a:xfrm>
            <a:off x="1524922" y="1881809"/>
            <a:ext cx="2145010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s-ES" sz="2400" b="1" dirty="0">
                <a:ln/>
                <a:solidFill>
                  <a:schemeClr val="accent2"/>
                </a:solidFill>
              </a:rPr>
              <a:t>BROTE O YEMA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53F982D1-76C1-447A-9139-4CD514CC2849}"/>
              </a:ext>
            </a:extLst>
          </p:cNvPr>
          <p:cNvSpPr/>
          <p:nvPr/>
        </p:nvSpPr>
        <p:spPr>
          <a:xfrm>
            <a:off x="1524922" y="2620240"/>
            <a:ext cx="3260316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s-ES" sz="2400" b="1" dirty="0">
                <a:ln/>
                <a:solidFill>
                  <a:schemeClr val="accent2"/>
                </a:solidFill>
              </a:rPr>
              <a:t>CASQUETE</a:t>
            </a:r>
            <a:r>
              <a:rPr lang="es-ES" sz="2400" b="1" dirty="0">
                <a:ln/>
                <a:solidFill>
                  <a:schemeClr val="accent3"/>
                </a:solidFill>
              </a:rPr>
              <a:t> </a:t>
            </a:r>
            <a:r>
              <a:rPr lang="es-ES" sz="2400" b="1" dirty="0">
                <a:ln/>
                <a:solidFill>
                  <a:schemeClr val="accent2"/>
                </a:solidFill>
              </a:rPr>
              <a:t>O</a:t>
            </a:r>
            <a:r>
              <a:rPr lang="es-ES" sz="2400" b="1" dirty="0">
                <a:ln/>
                <a:solidFill>
                  <a:schemeClr val="accent3"/>
                </a:solidFill>
              </a:rPr>
              <a:t> </a:t>
            </a:r>
            <a:r>
              <a:rPr lang="es-ES" sz="2400" b="1" dirty="0">
                <a:ln/>
                <a:solidFill>
                  <a:schemeClr val="accent2"/>
                </a:solidFill>
              </a:rPr>
              <a:t>CAPERUZA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2200EC06-221A-49A8-A700-EE10D5EB9F1E}"/>
              </a:ext>
            </a:extLst>
          </p:cNvPr>
          <p:cNvSpPr/>
          <p:nvPr/>
        </p:nvSpPr>
        <p:spPr>
          <a:xfrm>
            <a:off x="1524922" y="4181062"/>
            <a:ext cx="2537682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s-ES" sz="2400" b="1" dirty="0">
                <a:ln/>
                <a:solidFill>
                  <a:schemeClr val="accent2"/>
                </a:solidFill>
              </a:rPr>
              <a:t>CAMPANA TARDÍA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40B0B510-A1B3-46C9-83F5-BE40C639C0D0}"/>
              </a:ext>
            </a:extLst>
          </p:cNvPr>
          <p:cNvSpPr/>
          <p:nvPr/>
        </p:nvSpPr>
        <p:spPr>
          <a:xfrm>
            <a:off x="1524922" y="3352047"/>
            <a:ext cx="3071611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s-ES" sz="2400" b="1" dirty="0">
                <a:ln/>
                <a:solidFill>
                  <a:schemeClr val="accent2"/>
                </a:solidFill>
              </a:rPr>
              <a:t>CAMPANA TEMPRANA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5929643C-7CF3-42F2-A077-CEBF04945865}"/>
              </a:ext>
            </a:extLst>
          </p:cNvPr>
          <p:cNvSpPr/>
          <p:nvPr/>
        </p:nvSpPr>
        <p:spPr>
          <a:xfrm>
            <a:off x="1524922" y="5564385"/>
            <a:ext cx="326781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s-ES" sz="2400" b="1" dirty="0">
                <a:ln/>
                <a:solidFill>
                  <a:schemeClr val="accent2"/>
                </a:solidFill>
              </a:rPr>
              <a:t>FORMACIÓN DE LA RAÍZ</a:t>
            </a: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B063D1C6-7C3E-42BD-82DF-36F3F7D1B294}"/>
              </a:ext>
            </a:extLst>
          </p:cNvPr>
          <p:cNvSpPr/>
          <p:nvPr/>
        </p:nvSpPr>
        <p:spPr>
          <a:xfrm>
            <a:off x="1506679" y="4825954"/>
            <a:ext cx="3108095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s-ES" sz="2400" b="1" dirty="0">
                <a:ln/>
                <a:solidFill>
                  <a:schemeClr val="accent2"/>
                </a:solidFill>
              </a:rPr>
              <a:t>CORONA O APOSICIÓN</a:t>
            </a: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189E2960-10A4-4870-A2E2-5ECF8F5AEBEA}"/>
              </a:ext>
            </a:extLst>
          </p:cNvPr>
          <p:cNvSpPr/>
          <p:nvPr/>
        </p:nvSpPr>
        <p:spPr>
          <a:xfrm>
            <a:off x="1" y="251791"/>
            <a:ext cx="8044070" cy="70788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3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Modern Love Caps" panose="04070805081001020A01" pitchFamily="82" charset="0"/>
              </a:rPr>
              <a:t>ESTADIOS DE DESARROLLO DEL GERMÉN DENTARIO</a:t>
            </a:r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4E76AE5A-E618-4AD6-956E-9CD4C62ABC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4904" y="-1"/>
            <a:ext cx="1702755" cy="1702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0189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B06C6C7E-0719-4028-B3D9-B361EA71078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42173" t="26849" r="21414" b="17085"/>
          <a:stretch/>
        </p:blipFill>
        <p:spPr>
          <a:xfrm>
            <a:off x="2637182" y="1642480"/>
            <a:ext cx="5420140" cy="4692060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69545B84-45FE-4FBC-BAE8-B58321E07C3E}"/>
              </a:ext>
            </a:extLst>
          </p:cNvPr>
          <p:cNvSpPr/>
          <p:nvPr/>
        </p:nvSpPr>
        <p:spPr>
          <a:xfrm>
            <a:off x="1" y="251791"/>
            <a:ext cx="2782956" cy="70788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3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Modern Love Caps" panose="04070805081001020A01" pitchFamily="82" charset="0"/>
              </a:rPr>
              <a:t>BROTE O YEMA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8FE36249-2BFC-487D-B9A8-97E19A60FF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4904" y="-1"/>
            <a:ext cx="1702755" cy="1702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684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59EA1835-E027-4F6F-9D72-C83CEE0594D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50001" t="21048" r="19347" b="23272"/>
          <a:stretch/>
        </p:blipFill>
        <p:spPr>
          <a:xfrm>
            <a:off x="6665843" y="1855304"/>
            <a:ext cx="4280452" cy="4371525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2BA30C13-8578-451E-8407-BAABA1A9B532}"/>
              </a:ext>
            </a:extLst>
          </p:cNvPr>
          <p:cNvSpPr/>
          <p:nvPr/>
        </p:nvSpPr>
        <p:spPr>
          <a:xfrm>
            <a:off x="1" y="251791"/>
            <a:ext cx="3902765" cy="70788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3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Modern Love Caps" panose="04070805081001020A01" pitchFamily="82" charset="0"/>
              </a:rPr>
              <a:t>ESTADIO DE CASQUETE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0D15B4C5-1934-43EF-972A-290F23F617C4}"/>
              </a:ext>
            </a:extLst>
          </p:cNvPr>
          <p:cNvSpPr/>
          <p:nvPr/>
        </p:nvSpPr>
        <p:spPr>
          <a:xfrm>
            <a:off x="569844" y="1828801"/>
            <a:ext cx="3008243" cy="60960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E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 PARTIR DE LA NOVENA SEMANA DE VIU</a:t>
            </a:r>
            <a:endParaRPr lang="es-PE" sz="1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084F3094-F3B0-4615-AAA7-E6D2672688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4904" y="-1"/>
            <a:ext cx="1702755" cy="1702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5770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F9352E70-6DF5-4D87-97FB-C92A2AEBA9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978" t="20276" r="53587" b="18052"/>
          <a:stretch/>
        </p:blipFill>
        <p:spPr>
          <a:xfrm>
            <a:off x="1376569" y="1457738"/>
            <a:ext cx="3101008" cy="4227444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63BA4C63-1936-4660-BBBC-30C0629AF2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304" t="20082" r="54130" b="18245"/>
          <a:stretch/>
        </p:blipFill>
        <p:spPr>
          <a:xfrm>
            <a:off x="5892250" y="1457738"/>
            <a:ext cx="2994991" cy="4227444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C53CE0C2-4E03-4CE5-9FC7-D83218E8ED59}"/>
              </a:ext>
            </a:extLst>
          </p:cNvPr>
          <p:cNvSpPr/>
          <p:nvPr/>
        </p:nvSpPr>
        <p:spPr>
          <a:xfrm>
            <a:off x="1" y="251791"/>
            <a:ext cx="3902765" cy="70788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3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Modern Love Caps" panose="04070805081001020A01" pitchFamily="82" charset="0"/>
              </a:rPr>
              <a:t>ESTADIO DE CASQUETE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BEBACCD-B1A2-44D0-B738-A219076E12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4904" y="-1"/>
            <a:ext cx="1702755" cy="1702755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D2DFA5DC-CAA9-4E05-935C-D48BF74AB120}"/>
              </a:ext>
            </a:extLst>
          </p:cNvPr>
          <p:cNvSpPr txBox="1"/>
          <p:nvPr/>
        </p:nvSpPr>
        <p:spPr>
          <a:xfrm>
            <a:off x="5514562" y="4295216"/>
            <a:ext cx="375036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/>
              <a:t>PUEDES IR ESCRIBIENDO Y DEJARLO COMO ESTA FOTO</a:t>
            </a:r>
            <a:endParaRPr lang="es-PE" sz="3600" dirty="0"/>
          </a:p>
        </p:txBody>
      </p:sp>
    </p:spTree>
    <p:extLst>
      <p:ext uri="{BB962C8B-B14F-4D97-AF65-F5344CB8AC3E}">
        <p14:creationId xmlns:p14="http://schemas.microsoft.com/office/powerpoint/2010/main" val="8925444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1AD06939-ACFB-40D2-8187-2AF134DFFD7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20326" t="16409" r="18478" b="7612"/>
          <a:stretch/>
        </p:blipFill>
        <p:spPr>
          <a:xfrm>
            <a:off x="2478157" y="1126436"/>
            <a:ext cx="7460974" cy="5208104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99B6C31A-B371-4034-AFE6-6EA0BFF9CEB1}"/>
              </a:ext>
            </a:extLst>
          </p:cNvPr>
          <p:cNvSpPr/>
          <p:nvPr/>
        </p:nvSpPr>
        <p:spPr>
          <a:xfrm>
            <a:off x="1" y="251791"/>
            <a:ext cx="3816625" cy="70788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3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Modern Love Caps" panose="04070805081001020A01" pitchFamily="82" charset="0"/>
              </a:rPr>
              <a:t>CAMPANA TEMPRANA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4F126D0-D991-49AC-B89D-2B53AFB1ED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4904" y="-1"/>
            <a:ext cx="1702755" cy="1702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2920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6489B3B7-BAA6-47E2-BDB3-08FC69BFF156}"/>
              </a:ext>
            </a:extLst>
          </p:cNvPr>
          <p:cNvSpPr/>
          <p:nvPr/>
        </p:nvSpPr>
        <p:spPr>
          <a:xfrm>
            <a:off x="1" y="251791"/>
            <a:ext cx="3750364" cy="70788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3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Modern Love Caps" panose="04070805081001020A01" pitchFamily="82" charset="0"/>
              </a:rPr>
              <a:t>ESTRATO INTERMEDIO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5F254839-0452-4A4F-85DE-DA853629A8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2500" t="17955" r="37935" b="14186"/>
          <a:stretch/>
        </p:blipFill>
        <p:spPr>
          <a:xfrm>
            <a:off x="185531" y="1736035"/>
            <a:ext cx="7262191" cy="4651513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71E10925-3B91-4A33-A449-101FC3150FB0}"/>
              </a:ext>
            </a:extLst>
          </p:cNvPr>
          <p:cNvSpPr txBox="1"/>
          <p:nvPr/>
        </p:nvSpPr>
        <p:spPr>
          <a:xfrm>
            <a:off x="7562047" y="1851620"/>
            <a:ext cx="372465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s-ES" sz="1400" dirty="0"/>
              <a:t>CÉLULAS PLANAS QUE SE UBICAN SOBRE EL EPITELIO INTERNO Y SON RICAS EN FOSFATASA ALCALINA</a:t>
            </a:r>
          </a:p>
          <a:p>
            <a:pPr algn="just"/>
            <a:endParaRPr lang="es-ES" sz="1400" dirty="0"/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s-ES" sz="1400" dirty="0"/>
              <a:t>ORIGEN ECTODERMAL</a:t>
            </a:r>
            <a:endParaRPr lang="es-PE" sz="140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E2AE9F7-3AA3-4F6C-AE37-5EA874A011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4904" y="-1"/>
            <a:ext cx="1702755" cy="1702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15277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</TotalTime>
  <Words>188</Words>
  <Application>Microsoft Office PowerPoint</Application>
  <PresentationFormat>Panorámica</PresentationFormat>
  <Paragraphs>42</Paragraphs>
  <Slides>18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18</vt:i4>
      </vt:variant>
    </vt:vector>
  </HeadingPairs>
  <TitlesOfParts>
    <vt:vector size="19" baseType="lpstr"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ana claudia estrada dominguez</dc:creator>
  <cp:lastModifiedBy>Claudia Estrada Domínguez</cp:lastModifiedBy>
  <cp:revision>10</cp:revision>
  <dcterms:created xsi:type="dcterms:W3CDTF">2021-10-24T22:25:16Z</dcterms:created>
  <dcterms:modified xsi:type="dcterms:W3CDTF">2022-03-05T14:00:55Z</dcterms:modified>
</cp:coreProperties>
</file>